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35A20C80-43A6-4975-B037-1DD3F7B306B2}" type="datetimeFigureOut">
              <a:rPr lang="fa-IR" smtClean="0"/>
              <a:pPr/>
              <a:t>1432/01/26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B7C7171-9BDA-4E2C-A8AF-D624CA1E123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r" defTabSz="914400" rtl="1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r" defTabSz="914400" rtl="1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r" defTabSz="914400" rtl="1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r" defTabSz="914400" rtl="1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r" defTabSz="914400" rtl="1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57400" indent="-457200" algn="r" defTabSz="914400" rtl="1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indent="-457200" algn="r" defTabSz="914400" rtl="1" eaLnBrk="1" latinLnBrk="0" hangingPunct="1">
        <a:spcBef>
          <a:spcPts val="1500"/>
        </a:spcBef>
        <a:buFont typeface="Wingdings" pitchFamily="2" charset="2"/>
        <a:buChar char="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457200" algn="r" defTabSz="914400" rtl="1" eaLnBrk="1" latinLnBrk="0" hangingPunct="1">
        <a:spcBef>
          <a:spcPts val="1500"/>
        </a:spcBef>
        <a:buFont typeface="Century" pitchFamily="18" charset="0"/>
        <a:buChar char="…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200" indent="-457200" algn="r" defTabSz="914400" rtl="1" eaLnBrk="1" latinLnBrk="0" hangingPunct="1">
        <a:spcBef>
          <a:spcPts val="1500"/>
        </a:spcBef>
        <a:buFont typeface="Wingdings" pitchFamily="2" charset="2"/>
        <a:buChar char="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564904"/>
            <a:ext cx="7924800" cy="1771650"/>
          </a:xfrm>
        </p:spPr>
        <p:txBody>
          <a:bodyPr/>
          <a:lstStyle/>
          <a:p>
            <a:pPr algn="ctr"/>
            <a:r>
              <a:rPr lang="fa-IR" sz="3000" b="1" dirty="0" smtClean="0">
                <a:solidFill>
                  <a:schemeClr val="accent4">
                    <a:lumMod val="75000"/>
                  </a:schemeClr>
                </a:solidFill>
              </a:rPr>
              <a:t>انواع درمانهاي روانشناختي در واحد روانشناسي باليني وكلينيك ويژه بيمارستان ابن سينا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fa-I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fa-IR" sz="6200" b="1" dirty="0" smtClean="0">
                <a:solidFill>
                  <a:schemeClr val="accent4">
                    <a:lumMod val="75000"/>
                  </a:schemeClr>
                </a:solidFill>
              </a:rPr>
              <a:t>الف :  </a:t>
            </a:r>
            <a:r>
              <a:rPr lang="ar-SA" sz="6200" b="1" dirty="0" smtClean="0">
                <a:solidFill>
                  <a:schemeClr val="accent4">
                    <a:lumMod val="75000"/>
                  </a:schemeClr>
                </a:solidFill>
              </a:rPr>
              <a:t>روان درماني فردي 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جلسات روان درماني فردي معمولاً‌ براي درمانجوياني كه از بيماريها و مشكلات روانشناختي خفيف‏تر (مسايل نوروتيك) رنج مي‏برند برگزار مي‏شود. اضطراب، افسردگي، وسواس فكري و عملي، فوبيها، بيماريهاي روان </a:t>
            </a:r>
            <a:r>
              <a:rPr lang="en-US" sz="6200" dirty="0" smtClean="0">
                <a:solidFill>
                  <a:schemeClr val="accent4">
                    <a:lumMod val="75000"/>
                  </a:schemeClr>
                </a:solidFill>
              </a:rPr>
              <a:t>–</a:t>
            </a: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 تني، برخي  اختلالات سوماتوفرم و مسائل ارتباطي و بين فردي بيشترين مشكلاتي است كه درمانجويان به خاطر آن تحت روان درماني قرار مي‏گيرند.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fa-IR" sz="6200" b="1" dirty="0" smtClean="0">
                <a:solidFill>
                  <a:schemeClr val="accent4">
                    <a:lumMod val="75000"/>
                  </a:schemeClr>
                </a:solidFill>
              </a:rPr>
              <a:t>ب :</a:t>
            </a:r>
            <a:r>
              <a:rPr lang="ar-SA" sz="6200" b="1" dirty="0" smtClean="0">
                <a:solidFill>
                  <a:schemeClr val="accent4">
                    <a:lumMod val="75000"/>
                  </a:schemeClr>
                </a:solidFill>
              </a:rPr>
              <a:t>خانواده درماني 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جلسات خانواده درماني به منظور حل تعارضها و كشمكش هاي خانوادگي، اصلاح و بهبود روابط بين فردي در خانواده، بهبود مهارتهاي زندگي زناشويي و آموزشهاي لازم به خانواده براي مراجعيني كه مشكل آنها مسائل زناشويي و خانوادگي است تشكيل مي‏شود. علاوه بر اين جلسات مشاوره خانوادگي براي خانواده‏هاي بيماران بستري شده نيز برگزار شود كه اهداف مختلفي را در پي دارد. از جمله كمك به ايجاد جوي آرام و كم فشار براي بيمار در محيط خانه، آموزشهاي لازم به خانواده،  شناساندن عوامل عود بيماري، توصيه‏هاي لازم براي پيگيري درمان، آشنا ساختن خانواده‏ها با علائم اوليه عود بيماري ، آشناساختن خانواده‏ها با پيامدهاي فردي و اجتماعي و ناتوانيهاي حاصل از بيماري رواني، آموزش  مهارتهاي ارتباطي و مقابله‏اي و </a:t>
            </a:r>
            <a:r>
              <a:rPr lang="en-US" sz="6200" dirty="0" smtClean="0">
                <a:solidFill>
                  <a:schemeClr val="accent4">
                    <a:lumMod val="75000"/>
                  </a:schemeClr>
                </a:solidFill>
              </a:rPr>
              <a:t>…</a:t>
            </a:r>
          </a:p>
          <a:p>
            <a:pPr>
              <a:lnSpc>
                <a:spcPct val="170000"/>
              </a:lnSpc>
            </a:pPr>
            <a:r>
              <a:rPr lang="fa-IR" sz="6200" b="1" dirty="0" smtClean="0">
                <a:solidFill>
                  <a:schemeClr val="accent4">
                    <a:lumMod val="75000"/>
                  </a:schemeClr>
                </a:solidFill>
              </a:rPr>
              <a:t>ج : </a:t>
            </a:r>
            <a:r>
              <a:rPr lang="ar-SA" sz="6200" b="1" dirty="0" smtClean="0">
                <a:solidFill>
                  <a:schemeClr val="accent4">
                    <a:lumMod val="75000"/>
                  </a:schemeClr>
                </a:solidFill>
              </a:rPr>
              <a:t>گروه درماني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</a:pP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          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70000"/>
              </a:lnSpc>
            </a:pPr>
            <a:r>
              <a:rPr lang="ar-SA" sz="6200" b="1" dirty="0" smtClean="0">
                <a:solidFill>
                  <a:schemeClr val="accent4">
                    <a:lumMod val="75000"/>
                  </a:schemeClr>
                </a:solidFill>
              </a:rPr>
              <a:t>شيوه‏هاي روان درماني مورد استفاده عبارتند از : </a:t>
            </a:r>
            <a:r>
              <a:rPr lang="fa-IR" sz="6200" b="1" dirty="0" smtClean="0">
                <a:solidFill>
                  <a:schemeClr val="accent4">
                    <a:lumMod val="75000"/>
                  </a:schemeClr>
                </a:solidFill>
              </a:rPr>
              <a:t>  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روان درمانی بین فردی </a:t>
            </a:r>
            <a:endParaRPr lang="fa-IR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fa-IR" sz="6200" b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رفتار درماني</a:t>
            </a:r>
            <a:r>
              <a:rPr lang="fa-IR" sz="6200" dirty="0" smtClean="0">
                <a:solidFill>
                  <a:schemeClr val="accent4">
                    <a:lumMod val="75000"/>
                  </a:schemeClr>
                </a:solidFill>
              </a:rPr>
              <a:t>     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شناخت درماني 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درمانهاي شناختي  رفتاري 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ar-SA" sz="6200" dirty="0" smtClean="0">
                <a:solidFill>
                  <a:schemeClr val="accent4">
                    <a:lumMod val="75000"/>
                  </a:schemeClr>
                </a:solidFill>
              </a:rPr>
              <a:t>روان درماني حمايتي</a:t>
            </a:r>
            <a:endParaRPr lang="en-US" sz="6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fa-I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ustom 3">
      <a:dk1>
        <a:srgbClr val="FFDA55"/>
      </a:dk1>
      <a:lt1>
        <a:srgbClr val="FFEA9B"/>
      </a:lt1>
      <a:dk2>
        <a:srgbClr val="EABB00"/>
      </a:dk2>
      <a:lt2>
        <a:srgbClr val="FFE999"/>
      </a:lt2>
      <a:accent1>
        <a:srgbClr val="FFF3C7"/>
      </a:accent1>
      <a:accent2>
        <a:srgbClr val="FFE890"/>
      </a:accent2>
      <a:accent3>
        <a:srgbClr val="FFDD59"/>
      </a:accent3>
      <a:accent4>
        <a:srgbClr val="EA950D"/>
      </a:accent4>
      <a:accent5>
        <a:srgbClr val="FFDD59"/>
      </a:accent5>
      <a:accent6>
        <a:srgbClr val="FFF5D2"/>
      </a:accent6>
      <a:hlink>
        <a:srgbClr val="FFEBA0"/>
      </a:hlink>
      <a:folHlink>
        <a:srgbClr val="FFDE61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4</TotalTime>
  <Words>13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Celebration</vt:lpstr>
      <vt:lpstr>انواع درمانهاي روانشناختي در واحد روانشناسي باليني وكلينيك ويژه بيمارستان ابن سينا </vt:lpstr>
      <vt:lpstr>Slide 2</vt:lpstr>
      <vt:lpstr>Slide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 درمانهاي روانشناختي در واحد روانشناسي باليني وكلينيك ويژه بيمارستان ابن سينا </dc:title>
  <dc:creator>ebnehoseiniz1</dc:creator>
  <cp:lastModifiedBy>ebnehoseiniz1</cp:lastModifiedBy>
  <cp:revision>1</cp:revision>
  <dcterms:created xsi:type="dcterms:W3CDTF">2011-01-01T05:36:56Z</dcterms:created>
  <dcterms:modified xsi:type="dcterms:W3CDTF">2011-01-01T05:44:11Z</dcterms:modified>
</cp:coreProperties>
</file>