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9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14550"/>
            <a:ext cx="7924800" cy="1771650"/>
          </a:xfrm>
        </p:spPr>
        <p:txBody>
          <a:bodyPr>
            <a:noAutofit/>
          </a:bodyPr>
          <a:lstStyle>
            <a:lvl1pPr algn="r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924800" cy="12192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810" y="4828310"/>
            <a:ext cx="6780213" cy="640080"/>
          </a:xfrm>
        </p:spPr>
        <p:txBody>
          <a:bodyPr anchor="b"/>
          <a:lstStyle>
            <a:lvl1pPr algn="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8811" y="5486400"/>
            <a:ext cx="6780212" cy="640358"/>
          </a:xfrm>
        </p:spPr>
        <p:txBody>
          <a:bodyPr/>
          <a:lstStyle>
            <a:lvl1pPr marL="0" indent="0" algn="r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550863" y="685800"/>
            <a:ext cx="8138160" cy="38404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6623" y="1005840"/>
            <a:ext cx="7406640" cy="3200400"/>
          </a:xfrm>
          <a:solidFill>
            <a:schemeClr val="tx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3575304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18204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6400800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6743700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, Alt.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66160" y="34290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3886200" y="37719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814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5"/>
          </p:nvPr>
        </p:nvSpPr>
        <p:spPr>
          <a:xfrm>
            <a:off x="3924300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64008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Picture Placeholder 2"/>
          <p:cNvSpPr>
            <a:spLocks noGrp="1"/>
          </p:cNvSpPr>
          <p:nvPr>
            <p:ph type="pic" idx="16"/>
          </p:nvPr>
        </p:nvSpPr>
        <p:spPr>
          <a:xfrm>
            <a:off x="6742113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4" y="699247"/>
            <a:ext cx="1667435" cy="501416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99247"/>
            <a:ext cx="6037729" cy="50141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extBox 6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 anchor="b" anchorCtr="0"/>
          <a:lstStyle>
            <a:lvl1pPr algn="r">
              <a:defRPr sz="3600" b="0" i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05200"/>
            <a:ext cx="7772400" cy="9017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extBox 6"/>
          <p:cNvSpPr txBox="1"/>
          <p:nvPr/>
        </p:nvSpPr>
        <p:spPr>
          <a:xfrm rot="2783796">
            <a:off x="6232" y="-270992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36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TextBox 4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 2"/>
              </a:rPr>
              <a:t>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3050"/>
            <a:ext cx="2680447" cy="116205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914400"/>
            <a:ext cx="5338763" cy="47990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153" y="1905001"/>
            <a:ext cx="2223247" cy="4037012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1341" y="6539753"/>
            <a:ext cx="1828800" cy="228600"/>
          </a:xfrm>
        </p:spPr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34440"/>
            <a:ext cx="4700016" cy="416052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1341" y="6539753"/>
            <a:ext cx="1828800" cy="2286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35A20C80-43A6-4975-B037-1DD3F7B306B2}" type="datetimeFigureOut">
              <a:rPr lang="fa-IR" smtClean="0"/>
              <a:pPr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539753"/>
            <a:ext cx="3657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39753"/>
            <a:ext cx="609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5B7C7171-9BDA-4E2C-A8AF-D624CA1E1237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914400" rtl="1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r" defTabSz="914400" rtl="1" eaLnBrk="1" latinLnBrk="0" hangingPunct="1">
        <a:spcBef>
          <a:spcPts val="1500"/>
        </a:spcBef>
        <a:buFont typeface="Wingdings" pitchFamily="2" charset="2"/>
        <a:buChar char="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r" defTabSz="914400" rtl="1" eaLnBrk="1" latinLnBrk="0" hangingPunct="1">
        <a:spcBef>
          <a:spcPts val="1500"/>
        </a:spcBef>
        <a:buFont typeface="Century" pitchFamily="18" charset="0"/>
        <a:buChar char="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r" defTabSz="914400" rtl="1" eaLnBrk="1" latinLnBrk="0" hangingPunct="1">
        <a:spcBef>
          <a:spcPts val="1500"/>
        </a:spcBef>
        <a:buFont typeface="Wingdings" pitchFamily="2" charset="2"/>
        <a:buChar char="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457200" algn="r" defTabSz="914400" rtl="1" eaLnBrk="1" latinLnBrk="0" hangingPunct="1">
        <a:spcBef>
          <a:spcPts val="1500"/>
        </a:spcBef>
        <a:buFont typeface="Century" pitchFamily="18" charset="0"/>
        <a:buChar char="…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-457200" algn="r" defTabSz="914400" rtl="1" eaLnBrk="1" latinLnBrk="0" hangingPunct="1">
        <a:spcBef>
          <a:spcPts val="1500"/>
        </a:spcBef>
        <a:buFont typeface="Wingdings" pitchFamily="2" charset="2"/>
        <a:buChar char="Ï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057400" indent="-457200" algn="r" defTabSz="914400" rtl="1" eaLnBrk="1" latinLnBrk="0" hangingPunct="1">
        <a:spcBef>
          <a:spcPts val="1500"/>
        </a:spcBef>
        <a:buFont typeface="Century" pitchFamily="18" charset="0"/>
        <a:buChar char="…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000" indent="-457200" algn="r" defTabSz="914400" rtl="1" eaLnBrk="1" latinLnBrk="0" hangingPunct="1">
        <a:spcBef>
          <a:spcPts val="1500"/>
        </a:spcBef>
        <a:buFont typeface="Wingdings" pitchFamily="2" charset="2"/>
        <a:buChar char="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457200" algn="r" defTabSz="914400" rtl="1" eaLnBrk="1" latinLnBrk="0" hangingPunct="1">
        <a:spcBef>
          <a:spcPts val="1500"/>
        </a:spcBef>
        <a:buFont typeface="Century" pitchFamily="18" charset="0"/>
        <a:buChar char="…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3200" indent="-457200" algn="r" defTabSz="914400" rtl="1" eaLnBrk="1" latinLnBrk="0" hangingPunct="1">
        <a:spcBef>
          <a:spcPts val="1500"/>
        </a:spcBef>
        <a:buFont typeface="Wingdings" pitchFamily="2" charset="2"/>
        <a:buChar char="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564904"/>
            <a:ext cx="7924800" cy="1771650"/>
          </a:xfrm>
        </p:spPr>
        <p:txBody>
          <a:bodyPr/>
          <a:lstStyle/>
          <a:p>
            <a:pPr algn="ctr"/>
            <a:r>
              <a:rPr lang="fa-IR" sz="3000" b="1" dirty="0" smtClean="0">
                <a:solidFill>
                  <a:schemeClr val="accent4">
                    <a:lumMod val="75000"/>
                  </a:schemeClr>
                </a:solidFill>
              </a:rPr>
              <a:t>انواع درمانهاي روانشناختي در واحد روانشناسي باليني وكلينيك ويژه بيمارستان ابن سينا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fa-I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fa-IR" sz="6200" b="1" dirty="0" smtClean="0">
                <a:solidFill>
                  <a:schemeClr val="accent4">
                    <a:lumMod val="75000"/>
                  </a:schemeClr>
                </a:solidFill>
              </a:rPr>
              <a:t>الف :  </a:t>
            </a:r>
            <a:r>
              <a:rPr lang="ar-SA" sz="6200" b="1" dirty="0" smtClean="0">
                <a:solidFill>
                  <a:schemeClr val="accent4">
                    <a:lumMod val="75000"/>
                  </a:schemeClr>
                </a:solidFill>
              </a:rPr>
              <a:t>روان درماني فردي </a:t>
            </a:r>
            <a:endParaRPr lang="en-US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lang="ar-SA" sz="6200" dirty="0" smtClean="0">
                <a:solidFill>
                  <a:schemeClr val="accent4">
                    <a:lumMod val="75000"/>
                  </a:schemeClr>
                </a:solidFill>
              </a:rPr>
              <a:t>جلسات روان درماني فردي معمولاً‌ براي درمانجوياني كه از بيماريها و مشكلات روانشناختي خفيف‏تر (مسايل نوروتيك) رنج مي‏برند برگزار مي‏شود. اضطراب، افسردگي، وسواس فكري و عملي، فوبيها، بيماريهاي روان </a:t>
            </a:r>
            <a:r>
              <a:rPr lang="en-US" sz="6200" dirty="0" smtClean="0">
                <a:solidFill>
                  <a:schemeClr val="accent4">
                    <a:lumMod val="75000"/>
                  </a:schemeClr>
                </a:solidFill>
              </a:rPr>
              <a:t>–</a:t>
            </a:r>
            <a:r>
              <a:rPr lang="ar-SA" sz="6200" dirty="0" smtClean="0">
                <a:solidFill>
                  <a:schemeClr val="accent4">
                    <a:lumMod val="75000"/>
                  </a:schemeClr>
                </a:solidFill>
              </a:rPr>
              <a:t> تني، برخي  اختلالات سوماتوفرم و مسائل ارتباطي و بين فردي بيشترين مشكلاتي است كه درمانجويان به خاطر آن تحت روان درماني قرار مي‏گيرند.</a:t>
            </a:r>
            <a:endParaRPr lang="en-US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lang="fa-IR" sz="6200" b="1" dirty="0" smtClean="0">
                <a:solidFill>
                  <a:schemeClr val="accent4">
                    <a:lumMod val="75000"/>
                  </a:schemeClr>
                </a:solidFill>
              </a:rPr>
              <a:t>ب :</a:t>
            </a:r>
            <a:r>
              <a:rPr lang="ar-SA" sz="6200" b="1" dirty="0" smtClean="0">
                <a:solidFill>
                  <a:schemeClr val="accent4">
                    <a:lumMod val="75000"/>
                  </a:schemeClr>
                </a:solidFill>
              </a:rPr>
              <a:t>خانواده درماني </a:t>
            </a:r>
            <a:endParaRPr lang="en-US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lang="ar-SA" sz="6200" dirty="0" smtClean="0">
                <a:solidFill>
                  <a:schemeClr val="accent4">
                    <a:lumMod val="75000"/>
                  </a:schemeClr>
                </a:solidFill>
              </a:rPr>
              <a:t>جلسات خانواده درماني به منظور حل تعارضها و كشمكش هاي خانوادگي، اصلاح و بهبود روابط بين فردي در خانواده، بهبود مهارتهاي زندگي زناشويي و آموزشهاي لازم به خانواده براي مراجعيني كه مشكل آنها مسائل زناشويي و خانوادگي است تشكيل مي‏شود. علاوه بر اين جلسات مشاوره خانوادگي براي خانواده‏هاي بيماران بستري شده نيز برگزار شود كه اهداف مختلفي را در پي دارد. از جمله كمك به ايجاد جوي آرام و كم فشار براي بيمار در محيط خانه، آموزشهاي لازم به خانواده،  شناساندن عوامل عود بيماري، توصيه‏هاي لازم براي پيگيري درمان، آشنا ساختن خانواده‏ها با علائم اوليه عود بيماري ، آشناساختن خانواده‏ها با پيامدهاي فردي و اجتماعي و ناتوانيهاي حاصل از بيماري رواني، آموزش  مهارتهاي ارتباطي و مقابله‏اي و </a:t>
            </a:r>
            <a:r>
              <a:rPr lang="en-US" sz="6200" dirty="0" smtClean="0">
                <a:solidFill>
                  <a:schemeClr val="accent4">
                    <a:lumMod val="75000"/>
                  </a:schemeClr>
                </a:solidFill>
              </a:rPr>
              <a:t>…</a:t>
            </a:r>
          </a:p>
          <a:p>
            <a:pPr>
              <a:lnSpc>
                <a:spcPct val="170000"/>
              </a:lnSpc>
            </a:pPr>
            <a:r>
              <a:rPr lang="fa-IR" sz="6200" b="1" dirty="0" smtClean="0">
                <a:solidFill>
                  <a:schemeClr val="accent4">
                    <a:lumMod val="75000"/>
                  </a:schemeClr>
                </a:solidFill>
              </a:rPr>
              <a:t>ج : </a:t>
            </a:r>
            <a:r>
              <a:rPr lang="ar-SA" sz="6200" b="1" dirty="0" smtClean="0">
                <a:solidFill>
                  <a:schemeClr val="accent4">
                    <a:lumMod val="75000"/>
                  </a:schemeClr>
                </a:solidFill>
              </a:rPr>
              <a:t>گروه درماني</a:t>
            </a:r>
            <a:endParaRPr lang="en-US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lang="ar-SA" sz="6200" dirty="0" smtClean="0">
                <a:solidFill>
                  <a:schemeClr val="accent4">
                    <a:lumMod val="75000"/>
                  </a:schemeClr>
                </a:solidFill>
              </a:rPr>
              <a:t>          </a:t>
            </a:r>
            <a:endParaRPr lang="en-US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70000"/>
              </a:lnSpc>
            </a:pPr>
            <a:r>
              <a:rPr lang="ar-SA" sz="6200" b="1" dirty="0" smtClean="0">
                <a:solidFill>
                  <a:schemeClr val="accent4">
                    <a:lumMod val="75000"/>
                  </a:schemeClr>
                </a:solidFill>
              </a:rPr>
              <a:t>شيوه‏هاي روان درماني مورد استفاده عبارتند از : </a:t>
            </a:r>
            <a:r>
              <a:rPr lang="fa-IR" sz="6200" b="1" dirty="0" smtClean="0">
                <a:solidFill>
                  <a:schemeClr val="accent4">
                    <a:lumMod val="75000"/>
                  </a:schemeClr>
                </a:solidFill>
              </a:rPr>
              <a:t>  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ar-SA" sz="6200" dirty="0" smtClean="0">
                <a:solidFill>
                  <a:schemeClr val="accent4">
                    <a:lumMod val="75000"/>
                  </a:schemeClr>
                </a:solidFill>
              </a:rPr>
              <a:t>روان درمانی بین فردی </a:t>
            </a:r>
            <a:endParaRPr lang="fa-IR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fa-IR" sz="6200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ar-SA" sz="6200" dirty="0" smtClean="0">
                <a:solidFill>
                  <a:schemeClr val="accent4">
                    <a:lumMod val="75000"/>
                  </a:schemeClr>
                </a:solidFill>
              </a:rPr>
              <a:t>رفتار درماني</a:t>
            </a:r>
            <a:r>
              <a:rPr lang="fa-IR" sz="6200" dirty="0" smtClean="0">
                <a:solidFill>
                  <a:schemeClr val="accent4">
                    <a:lumMod val="75000"/>
                  </a:schemeClr>
                </a:solidFill>
              </a:rPr>
              <a:t>     </a:t>
            </a:r>
            <a:endParaRPr lang="en-US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ar-SA" sz="6200" dirty="0" smtClean="0">
                <a:solidFill>
                  <a:schemeClr val="accent4">
                    <a:lumMod val="75000"/>
                  </a:schemeClr>
                </a:solidFill>
              </a:rPr>
              <a:t>شناخت درماني </a:t>
            </a:r>
            <a:endParaRPr lang="en-US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ar-SA" sz="6200" dirty="0" smtClean="0">
                <a:solidFill>
                  <a:schemeClr val="accent4">
                    <a:lumMod val="75000"/>
                  </a:schemeClr>
                </a:solidFill>
              </a:rPr>
              <a:t>درمانهاي شناختي  رفتاري </a:t>
            </a:r>
            <a:endParaRPr lang="en-US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ar-SA" sz="6200" dirty="0" smtClean="0">
                <a:solidFill>
                  <a:schemeClr val="accent4">
                    <a:lumMod val="75000"/>
                  </a:schemeClr>
                </a:solidFill>
              </a:rPr>
              <a:t>روان درماني حمايتي</a:t>
            </a:r>
            <a:endParaRPr lang="en-US" sz="62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elebration">
  <a:themeElements>
    <a:clrScheme name="Custom 3">
      <a:dk1>
        <a:srgbClr val="FFDA55"/>
      </a:dk1>
      <a:lt1>
        <a:srgbClr val="FFEA9B"/>
      </a:lt1>
      <a:dk2>
        <a:srgbClr val="EABB00"/>
      </a:dk2>
      <a:lt2>
        <a:srgbClr val="FFE999"/>
      </a:lt2>
      <a:accent1>
        <a:srgbClr val="FFF3C7"/>
      </a:accent1>
      <a:accent2>
        <a:srgbClr val="FFE890"/>
      </a:accent2>
      <a:accent3>
        <a:srgbClr val="FFDD59"/>
      </a:accent3>
      <a:accent4>
        <a:srgbClr val="EA950D"/>
      </a:accent4>
      <a:accent5>
        <a:srgbClr val="FFDD59"/>
      </a:accent5>
      <a:accent6>
        <a:srgbClr val="FFF5D2"/>
      </a:accent6>
      <a:hlink>
        <a:srgbClr val="FFEBA0"/>
      </a:hlink>
      <a:folHlink>
        <a:srgbClr val="FFDE61"/>
      </a:folHlink>
    </a:clrScheme>
    <a:fontScheme name="Celebration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lebr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blipFill rotWithShape="1">
          <a:blip xmlns:r="http://schemas.openxmlformats.org/officeDocument/2006/relationships" r:embed="rId1">
            <a:duotone>
              <a:schemeClr val="phClr">
                <a:tint val="30000"/>
                <a:satMod val="175000"/>
              </a:schemeClr>
              <a:schemeClr val="phClr">
                <a:shade val="50000"/>
                <a:satMod val="115000"/>
              </a:schemeClr>
            </a:duotone>
          </a:blip>
          <a:tile tx="0" ty="0" sx="80000" sy="8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innerShdw blurRad="762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7800000"/>
            </a:lightRig>
          </a:scene3d>
          <a:sp3d>
            <a:bevelT w="63500" h="38100" prst="relaxedInset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300000"/>
                <a:lumMod val="110000"/>
              </a:schemeClr>
              <a:schemeClr val="phClr">
                <a:shade val="50000"/>
                <a:satMod val="13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Celebration</Template>
  <TotalTime>4</TotalTime>
  <Words>13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Celebration</vt:lpstr>
      <vt:lpstr>انواع درمانهاي روانشناختي در واحد روانشناسي باليني وكلينيك ويژه بيمارستان ابن سينا </vt:lpstr>
      <vt:lpstr>Slide 2</vt:lpstr>
      <vt:lpstr>Slide 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 درمانهاي روانشناختي در واحد روانشناسي باليني وكلينيك ويژه بيمارستان ابن سينا </dc:title>
  <dc:creator>ebnehoseiniz1</dc:creator>
  <cp:lastModifiedBy>ebnehoseiniz1</cp:lastModifiedBy>
  <cp:revision>1</cp:revision>
  <dcterms:created xsi:type="dcterms:W3CDTF">2011-01-01T05:36:56Z</dcterms:created>
  <dcterms:modified xsi:type="dcterms:W3CDTF">2011-01-01T05:44:11Z</dcterms:modified>
</cp:coreProperties>
</file>